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9"/>
  </p:notesMasterIdLst>
  <p:sldIdLst>
    <p:sldId id="278" r:id="rId2"/>
    <p:sldId id="258" r:id="rId3"/>
    <p:sldId id="267" r:id="rId4"/>
    <p:sldId id="264" r:id="rId5"/>
    <p:sldId id="260" r:id="rId6"/>
    <p:sldId id="266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6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782D7-3372-4F8C-B4EE-FDF23116EBB0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B0167-10C7-4DD7-9CE0-A88BBAE0F6A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35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1638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3C71-530F-434E-B710-DC6988D9B9B5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3D05E-D2F6-45EA-ACAB-CCA41B4B0E5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3C71-530F-434E-B710-DC6988D9B9B5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3D05E-D2F6-45EA-ACAB-CCA41B4B0E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3C71-530F-434E-B710-DC6988D9B9B5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3D05E-D2F6-45EA-ACAB-CCA41B4B0E5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3C71-530F-434E-B710-DC6988D9B9B5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3D05E-D2F6-45EA-ACAB-CCA41B4B0E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3C71-530F-434E-B710-DC6988D9B9B5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3D05E-D2F6-45EA-ACAB-CCA41B4B0E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3C71-530F-434E-B710-DC6988D9B9B5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3D05E-D2F6-45EA-ACAB-CCA41B4B0E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3C71-530F-434E-B710-DC6988D9B9B5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3D05E-D2F6-45EA-ACAB-CCA41B4B0E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3C71-530F-434E-B710-DC6988D9B9B5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3D05E-D2F6-45EA-ACAB-CCA41B4B0E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3C71-530F-434E-B710-DC6988D9B9B5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AC3D05E-D2F6-45EA-ACAB-CCA41B4B0E5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3C71-530F-434E-B710-DC6988D9B9B5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3D05E-D2F6-45EA-ACAB-CCA41B4B0E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3C71-530F-434E-B710-DC6988D9B9B5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3D05E-D2F6-45EA-ACAB-CCA41B4B0E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23B3A33E-5942-42C2-9092-39F3F97C0E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9D3C71-530F-434E-B710-DC6988D9B9B5}" type="datetimeFigureOut">
              <a:rPr lang="ru-RU" smtClean="0"/>
              <a:t>26.08.2016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AC3D05E-D2F6-45EA-ACAB-CCA41B4B0E52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10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image" Target="../media/image23.png"/><Relationship Id="rId9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000" i="1" dirty="0" smtClean="0">
                <a:solidFill>
                  <a:srgbClr val="0000FF"/>
                </a:solidFill>
              </a:rPr>
              <a:t/>
            </a:r>
            <a:br>
              <a:rPr lang="ru-RU" sz="6000" i="1" dirty="0" smtClean="0">
                <a:solidFill>
                  <a:srgbClr val="0000FF"/>
                </a:solidFill>
              </a:rPr>
            </a:br>
            <a:r>
              <a:rPr lang="ru-RU" sz="6000" i="1" dirty="0" smtClean="0">
                <a:solidFill>
                  <a:srgbClr val="0000FF"/>
                </a:solidFill>
              </a:rPr>
              <a:t/>
            </a:r>
            <a:br>
              <a:rPr lang="ru-RU" sz="6000" i="1" dirty="0" smtClean="0">
                <a:solidFill>
                  <a:srgbClr val="0000FF"/>
                </a:solidFill>
              </a:rPr>
            </a:br>
            <a:r>
              <a:rPr lang="ru-RU" sz="67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Усеченный конус</a:t>
            </a:r>
            <a:r>
              <a:rPr lang="ru-RU" sz="6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Геометрия 11 класс</a:t>
            </a:r>
            <a:endParaRPr lang="ru-RU" sz="4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Какую фигуру мы получим, если станем вращать прямоугольную трапецию около бокового ребра, содержащего прямой угол?</a:t>
            </a:r>
          </a:p>
        </p:txBody>
      </p:sp>
      <p:graphicFrame>
        <p:nvGraphicFramePr>
          <p:cNvPr id="46086" name="Object 6"/>
          <p:cNvGraphicFramePr>
            <a:graphicFrameLocks noChangeAspect="1"/>
          </p:cNvGraphicFramePr>
          <p:nvPr>
            <p:ph idx="1"/>
          </p:nvPr>
        </p:nvGraphicFramePr>
        <p:xfrm>
          <a:off x="1116013" y="1844675"/>
          <a:ext cx="5791200" cy="4114800"/>
        </p:xfrm>
        <a:graphic>
          <a:graphicData uri="http://schemas.openxmlformats.org/presentationml/2006/ole">
            <p:oleObj spid="_x0000_s1026" name="Точечный рисунок" r:id="rId3" imgW="1809524" imgH="1286055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idx="1"/>
          </p:nvPr>
        </p:nvSpPr>
        <p:spPr>
          <a:xfrm>
            <a:off x="4679950" y="836613"/>
            <a:ext cx="4464050" cy="5073650"/>
          </a:xfrm>
          <a:ln/>
        </p:spPr>
        <p:txBody>
          <a:bodyPr anchor="t"/>
          <a:lstStyle/>
          <a:p>
            <a:pPr marL="342900" indent="-341313" algn="l">
              <a:spcBef>
                <a:spcPts val="8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3200" b="1">
                <a:latin typeface="Times New Roman" pitchFamily="16" charset="0"/>
              </a:rPr>
              <a:t>   Усеченный конус можно рассматривать как тело, полученное при вращении прямоугольной трапеции вокруг боковой стороны, перпендикулярной основанию.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476250"/>
            <a:ext cx="4489450" cy="5865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idx="1"/>
          </p:nvPr>
        </p:nvSpPr>
        <p:spPr>
          <a:xfrm>
            <a:off x="4284663" y="333375"/>
            <a:ext cx="4859337" cy="6264275"/>
          </a:xfrm>
          <a:ln/>
        </p:spPr>
        <p:txBody>
          <a:bodyPr anchor="t"/>
          <a:lstStyle/>
          <a:p>
            <a:pPr marL="342900" indent="-341313" algn="l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3200" b="1">
                <a:latin typeface="Times New Roman" pitchFamily="16" charset="0"/>
              </a:rPr>
              <a:t>   </a:t>
            </a:r>
            <a:r>
              <a:rPr lang="ru-RU" sz="3200" b="1">
                <a:solidFill>
                  <a:srgbClr val="008000"/>
                </a:solidFill>
                <a:latin typeface="Times New Roman" pitchFamily="16" charset="0"/>
              </a:rPr>
              <a:t>Усеченным конусом</a:t>
            </a:r>
            <a:r>
              <a:rPr lang="ru-RU" sz="3200" b="1">
                <a:latin typeface="Times New Roman" pitchFamily="16" charset="0"/>
              </a:rPr>
              <a:t> называется часть полного конуса, заключенная между основанием и секущей плоскостью, параллельной основанию. Круги, лежащие в параллельных плоскостях, называются </a:t>
            </a:r>
            <a:r>
              <a:rPr lang="ru-RU" sz="3200" b="1">
                <a:solidFill>
                  <a:srgbClr val="008000"/>
                </a:solidFill>
                <a:latin typeface="Times New Roman" pitchFamily="16" charset="0"/>
              </a:rPr>
              <a:t>основаниями </a:t>
            </a:r>
            <a:r>
              <a:rPr lang="ru-RU" sz="3200" b="1">
                <a:latin typeface="Times New Roman" pitchFamily="16" charset="0"/>
              </a:rPr>
              <a:t>усеченного конуса.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36613"/>
            <a:ext cx="4576763" cy="544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>
                <a:srgbClr val="FFFFFF"/>
              </a:buClr>
              <a:buFont typeface="Comic Sans MS" pitchFamily="6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>
              <a:solidFill>
                <a:srgbClr val="000000"/>
              </a:solidFill>
              <a:latin typeface="Comic Sans MS" pitchFamily="64" charset="0"/>
            </a:endParaRPr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>
                <a:srgbClr val="FFFFFF"/>
              </a:buClr>
              <a:buFont typeface="Comic Sans MS" pitchFamily="6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>
              <a:solidFill>
                <a:srgbClr val="000000"/>
              </a:solidFill>
              <a:latin typeface="Comic Sans MS" pitchFamily="6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50813"/>
            <a:ext cx="6870700" cy="1600200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rgbClr val="006699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mtClean="0">
                <a:solidFill>
                  <a:srgbClr val="006699"/>
                </a:solidFill>
              </a:rPr>
              <a:t>Усечённый конус</a:t>
            </a:r>
          </a:p>
        </p:txBody>
      </p:sp>
      <p:pic>
        <p:nvPicPr>
          <p:cNvPr id="32773" name="Picture 4"/>
          <p:cNvPicPr>
            <a:picLocks noChangeAspect="1" noChangeArrowheads="1"/>
          </p:cNvPicPr>
          <p:nvPr/>
        </p:nvPicPr>
        <p:blipFill>
          <a:blip r:embed="rId3"/>
          <a:srcRect r="19693" b="20836"/>
          <a:stretch>
            <a:fillRect/>
          </a:stretch>
        </p:blipFill>
        <p:spPr bwMode="auto">
          <a:xfrm>
            <a:off x="971550" y="1557338"/>
            <a:ext cx="7129463" cy="5184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idx="1"/>
          </p:nvPr>
        </p:nvSpPr>
        <p:spPr>
          <a:xfrm>
            <a:off x="4284663" y="1196975"/>
            <a:ext cx="4475162" cy="5040313"/>
          </a:xfrm>
          <a:ln/>
        </p:spPr>
        <p:txBody>
          <a:bodyPr anchor="t"/>
          <a:lstStyle/>
          <a:p>
            <a:pPr marL="342900" indent="-341313" algn="l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/>
              <a:t>   </a:t>
            </a:r>
            <a:r>
              <a:rPr lang="ru-RU" sz="2800" b="1">
                <a:solidFill>
                  <a:srgbClr val="008000"/>
                </a:solidFill>
                <a:latin typeface="Georgia" pitchFamily="16" charset="0"/>
              </a:rPr>
              <a:t>Образующей</a:t>
            </a:r>
            <a:r>
              <a:rPr lang="ru-RU" sz="2800" b="1">
                <a:latin typeface="Georgia" pitchFamily="16" charset="0"/>
              </a:rPr>
              <a:t> усеченного конуса называется часть образующей полного конуса, заключенная между основаниями. </a:t>
            </a:r>
            <a:r>
              <a:rPr lang="ru-RU" sz="2800" b="1">
                <a:solidFill>
                  <a:srgbClr val="008000"/>
                </a:solidFill>
                <a:latin typeface="Georgia" pitchFamily="16" charset="0"/>
              </a:rPr>
              <a:t>Высотой</a:t>
            </a:r>
            <a:r>
              <a:rPr lang="ru-RU" sz="2800" b="1">
                <a:latin typeface="Georgia" pitchFamily="16" charset="0"/>
              </a:rPr>
              <a:t> усеченного конуса называется расстояние между основаниями.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3" y="765175"/>
            <a:ext cx="4567237" cy="5487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 additive="repl"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idx="1"/>
          </p:nvPr>
        </p:nvSpPr>
        <p:spPr>
          <a:xfrm>
            <a:off x="0" y="981075"/>
            <a:ext cx="4043363" cy="6119813"/>
          </a:xfrm>
          <a:ln/>
        </p:spPr>
        <p:txBody>
          <a:bodyPr anchor="t"/>
          <a:lstStyle/>
          <a:p>
            <a:pPr marL="342900" indent="-341313" algn="l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3200" dirty="0"/>
              <a:t>   </a:t>
            </a:r>
            <a:r>
              <a:rPr lang="ru-RU" sz="3200" b="1" dirty="0">
                <a:latin typeface="Times New Roman" pitchFamily="16" charset="0"/>
              </a:rPr>
              <a:t>Пусть в конусе, </a:t>
            </a:r>
            <a:r>
              <a:rPr lang="ru-RU" sz="3200" b="1" dirty="0" smtClean="0">
                <a:latin typeface="Times New Roman" pitchFamily="16" charset="0"/>
              </a:rPr>
              <a:t>высота </a:t>
            </a:r>
            <a:r>
              <a:rPr lang="ru-RU" sz="3200" b="1" dirty="0">
                <a:latin typeface="Times New Roman" pitchFamily="16" charset="0"/>
              </a:rPr>
              <a:t>которого известна, проведено сечение, находящееся на расстоянии три от вершины. Чему равна образующая получившегося усеченного конуса, если известна образующая полного конуса?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95788" y="315913"/>
            <a:ext cx="4748212" cy="6542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5148263" y="1125538"/>
            <a:ext cx="627062" cy="504825"/>
          </a:xfrm>
          <a:prstGeom prst="rect">
            <a:avLst/>
          </a:prstGeom>
          <a:solidFill>
            <a:srgbClr val="CCFFCC"/>
          </a:solidFill>
          <a:ln w="9360">
            <a:solidFill>
              <a:srgbClr val="CCFF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i="1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8</a:t>
            </a:r>
          </a:p>
        </p:txBody>
      </p:sp>
      <p:sp>
        <p:nvSpPr>
          <p:cNvPr id="6148" name="Oval 4"/>
          <p:cNvSpPr>
            <a:spLocks noChangeArrowheads="1"/>
          </p:cNvSpPr>
          <p:nvPr/>
        </p:nvSpPr>
        <p:spPr bwMode="auto">
          <a:xfrm>
            <a:off x="3203575" y="0"/>
            <a:ext cx="1368425" cy="1295400"/>
          </a:xfrm>
          <a:prstGeom prst="ellipse">
            <a:avLst/>
          </a:prstGeom>
          <a:solidFill>
            <a:srgbClr val="CCFFFF"/>
          </a:solidFill>
          <a:ln w="9360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88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 additive="repl">
                                        <p:cTn id="13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1" presetClass="entr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idx="1"/>
          </p:nvPr>
        </p:nvSpPr>
        <p:spPr>
          <a:xfrm>
            <a:off x="0" y="1628775"/>
            <a:ext cx="4284663" cy="3889375"/>
          </a:xfrm>
          <a:ln/>
        </p:spPr>
        <p:txBody>
          <a:bodyPr anchor="t"/>
          <a:lstStyle/>
          <a:p>
            <a:pPr marL="342900" indent="-341313" algn="l">
              <a:spcBef>
                <a:spcPts val="8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3200" b="1" dirty="0">
                <a:latin typeface="Times New Roman" pitchFamily="16" charset="0"/>
              </a:rPr>
              <a:t>   Пусть дан усеченный конус, радиусы оснований и высота которого известны. Найдите образующую усеченного конуса.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260350"/>
            <a:ext cx="4867275" cy="659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859338" y="260350"/>
            <a:ext cx="627062" cy="504825"/>
          </a:xfrm>
          <a:prstGeom prst="rect">
            <a:avLst/>
          </a:prstGeom>
          <a:solidFill>
            <a:srgbClr val="CCFFCC"/>
          </a:solidFill>
          <a:ln w="9360">
            <a:solidFill>
              <a:srgbClr val="CCFF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i="1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8</a:t>
            </a:r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1403350" y="333375"/>
            <a:ext cx="1368425" cy="1295400"/>
          </a:xfrm>
          <a:prstGeom prst="ellipse">
            <a:avLst/>
          </a:prstGeom>
          <a:solidFill>
            <a:srgbClr val="CCFFFF"/>
          </a:solidFill>
          <a:ln w="9360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8800" b="1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 additive="repl">
                                        <p:cTn id="20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idx="1"/>
          </p:nvPr>
        </p:nvSpPr>
        <p:spPr>
          <a:xfrm>
            <a:off x="4643438" y="765175"/>
            <a:ext cx="4500562" cy="5360988"/>
          </a:xfrm>
          <a:ln/>
        </p:spPr>
        <p:txBody>
          <a:bodyPr anchor="t"/>
          <a:lstStyle/>
          <a:p>
            <a:pPr marL="342900" indent="-341313" algn="l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3200"/>
              <a:t>   </a:t>
            </a:r>
            <a:r>
              <a:rPr lang="ru-RU" sz="3200" b="1">
                <a:latin typeface="Times New Roman" pitchFamily="16" charset="0"/>
              </a:rPr>
              <a:t>Прямая, соединяющая центры оснований, называется </a:t>
            </a:r>
            <a:r>
              <a:rPr lang="ru-RU" sz="3200" b="1">
                <a:solidFill>
                  <a:srgbClr val="008000"/>
                </a:solidFill>
                <a:latin typeface="Times New Roman" pitchFamily="16" charset="0"/>
              </a:rPr>
              <a:t>осью </a:t>
            </a:r>
            <a:r>
              <a:rPr lang="ru-RU" sz="3200" b="1">
                <a:latin typeface="Times New Roman" pitchFamily="16" charset="0"/>
              </a:rPr>
              <a:t>усеченного конуса. Сечение, проходящее через ось, называется </a:t>
            </a:r>
            <a:r>
              <a:rPr lang="ru-RU" sz="3200" b="1">
                <a:solidFill>
                  <a:srgbClr val="008000"/>
                </a:solidFill>
                <a:latin typeface="Times New Roman" pitchFamily="16" charset="0"/>
              </a:rPr>
              <a:t>осевым</a:t>
            </a:r>
            <a:r>
              <a:rPr lang="ru-RU" sz="3200" b="1">
                <a:latin typeface="Times New Roman" pitchFamily="16" charset="0"/>
              </a:rPr>
              <a:t>. Осевое сечение является равнобедренной трапецией.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775" y="333375"/>
            <a:ext cx="4708525" cy="6178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idx="1"/>
          </p:nvPr>
        </p:nvSpPr>
        <p:spPr>
          <a:xfrm>
            <a:off x="0" y="1989138"/>
            <a:ext cx="4284663" cy="3484562"/>
          </a:xfrm>
          <a:ln/>
        </p:spPr>
        <p:txBody>
          <a:bodyPr anchor="t"/>
          <a:lstStyle/>
          <a:p>
            <a:pPr marL="342900" indent="-341313" algn="l">
              <a:spcBef>
                <a:spcPts val="8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3200" dirty="0"/>
              <a:t>   </a:t>
            </a:r>
            <a:r>
              <a:rPr lang="ru-RU" sz="3200" b="1" dirty="0">
                <a:latin typeface="Times New Roman" pitchFamily="16" charset="0"/>
              </a:rPr>
              <a:t>Найдите площадь осевого сечения, если известны радиус нижнего основания, высота и образующая.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1763" y="188913"/>
            <a:ext cx="5202237" cy="666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5435600" y="260350"/>
            <a:ext cx="627063" cy="504825"/>
          </a:xfrm>
          <a:prstGeom prst="rect">
            <a:avLst/>
          </a:prstGeom>
          <a:solidFill>
            <a:srgbClr val="CCFFCC"/>
          </a:solidFill>
          <a:ln w="9360">
            <a:solidFill>
              <a:srgbClr val="CCFF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i="1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36</a:t>
            </a:r>
          </a:p>
        </p:txBody>
      </p:sp>
      <p:sp>
        <p:nvSpPr>
          <p:cNvPr id="10244" name="Oval 4"/>
          <p:cNvSpPr>
            <a:spLocks noChangeArrowheads="1"/>
          </p:cNvSpPr>
          <p:nvPr/>
        </p:nvSpPr>
        <p:spPr bwMode="auto">
          <a:xfrm>
            <a:off x="1403350" y="333375"/>
            <a:ext cx="1368425" cy="1295400"/>
          </a:xfrm>
          <a:prstGeom prst="ellipse">
            <a:avLst/>
          </a:prstGeom>
          <a:solidFill>
            <a:srgbClr val="CCFFFF"/>
          </a:solidFill>
          <a:ln w="9360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8800" b="1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0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4392613" cy="23622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>
                <a:solidFill>
                  <a:srgbClr val="008000"/>
                </a:solidFill>
                <a:latin typeface="Georgia" pitchFamily="16" charset="0"/>
              </a:rPr>
              <a:t>Боковая поверхность усеченного конуса. Площадь боковой поверхности </a:t>
            </a:r>
            <a:br>
              <a:rPr lang="ru-RU" sz="2800" b="1">
                <a:solidFill>
                  <a:srgbClr val="008000"/>
                </a:solidFill>
                <a:latin typeface="Georgia" pitchFamily="16" charset="0"/>
              </a:rPr>
            </a:br>
            <a:r>
              <a:rPr lang="ru-RU" sz="2800" b="1">
                <a:solidFill>
                  <a:srgbClr val="008000"/>
                </a:solidFill>
                <a:latin typeface="Georgia" pitchFamily="16" charset="0"/>
              </a:rPr>
              <a:t>усеченного конуса.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>
          <a:xfrm>
            <a:off x="0" y="3373438"/>
            <a:ext cx="4427538" cy="3484562"/>
          </a:xfrm>
          <a:ln/>
        </p:spPr>
        <p:txBody>
          <a:bodyPr/>
          <a:lstStyle/>
          <a:p>
            <a:pPr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/>
              <a:t>   </a:t>
            </a:r>
            <a:r>
              <a:rPr lang="ru-RU" sz="2800" b="1">
                <a:latin typeface="Times New Roman" pitchFamily="16" charset="0"/>
              </a:rPr>
              <a:t>Площадь боковой поверхности усеченного конуса равна произведению полусуммы длин окружностей оснований на образующую.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02125" y="188913"/>
            <a:ext cx="4835525" cy="666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78738" y="0"/>
            <a:ext cx="1465262" cy="1773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5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 additive="repl">
                                        <p:cTn id="18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229600" cy="114300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 i="1" dirty="0">
                <a:solidFill>
                  <a:srgbClr val="008000"/>
                </a:solidFill>
                <a:latin typeface="Times New Roman" pitchFamily="16" charset="0"/>
              </a:rPr>
              <a:t>Доказательство: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4356100" cy="5257800"/>
          </a:xfrm>
          <a:ln/>
        </p:spPr>
        <p:txBody>
          <a:bodyPr/>
          <a:lstStyle/>
          <a:p>
            <a:pPr indent="-341313">
              <a:lnSpc>
                <a:spcPct val="90000"/>
              </a:lnSpc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/>
              <a:t>   </a:t>
            </a:r>
            <a:r>
              <a:rPr lang="ru-RU" sz="2800" b="1">
                <a:latin typeface="Times New Roman" pitchFamily="16" charset="0"/>
              </a:rPr>
              <a:t>Боковую поверхность усеченного конуса будем понимать как предел, к которому стремится боковая поверхность вписанной в этот конус правильной усеченной пирамиды, когда число боковых граней неограниченно увеличивается.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24350" y="1268413"/>
            <a:ext cx="4797425" cy="558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 additive="repl">
                                        <p:cTn id="17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2547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 i="1" dirty="0">
                <a:solidFill>
                  <a:srgbClr val="008000"/>
                </a:solidFill>
                <a:latin typeface="Times New Roman" pitchFamily="16" charset="0"/>
              </a:rPr>
              <a:t>Доказательство: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25538"/>
            <a:ext cx="4330700" cy="2087562"/>
          </a:xfrm>
          <a:ln/>
        </p:spPr>
        <p:txBody>
          <a:bodyPr/>
          <a:lstStyle/>
          <a:p>
            <a:pPr indent="-341313">
              <a:lnSpc>
                <a:spcPct val="90000"/>
              </a:lnSpc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dirty="0">
                <a:latin typeface="Times New Roman" pitchFamily="16" charset="0"/>
              </a:rPr>
              <a:t>    Впишем в конус правильную пирамиду. Ее боковая поверхность состоит из трапеций.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268413"/>
            <a:ext cx="4594225" cy="5113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3205163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395288" y="2997200"/>
          <a:ext cx="3240087" cy="1157288"/>
        </p:xfrm>
        <a:graphic>
          <a:graphicData uri="http://schemas.openxmlformats.org/presentationml/2006/ole">
            <p:oleObj spid="_x0000_s2050" r:id="rId5" imgW="1257120" imgH="444240" progId="">
              <p:embed/>
            </p:oleObj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5957888" y="2516188"/>
          <a:ext cx="1417637" cy="2692400"/>
        </p:xfrm>
        <a:graphic>
          <a:graphicData uri="http://schemas.openxmlformats.org/presentationml/2006/ole">
            <p:oleObj spid="_x0000_s2051" r:id="rId6" imgW="126720" imgH="241200" progId="">
              <p:embed/>
            </p:oleObj>
          </a:graphicData>
        </a:graphic>
      </p:graphicFrame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0" y="32956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250825" y="4076700"/>
          <a:ext cx="2519363" cy="603250"/>
        </p:xfrm>
        <a:graphic>
          <a:graphicData uri="http://schemas.openxmlformats.org/presentationml/2006/ole">
            <p:oleObj spid="_x0000_s2052" r:id="rId7" imgW="1117080" imgH="266400" progId="">
              <p:embed/>
            </p:oleObj>
          </a:graphicData>
        </a:graphic>
      </p:graphicFrame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0" y="33337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0" y="4724400"/>
          <a:ext cx="1258888" cy="493713"/>
        </p:xfrm>
        <a:graphic>
          <a:graphicData uri="http://schemas.openxmlformats.org/presentationml/2006/ole">
            <p:oleObj spid="_x0000_s2053" r:id="rId8" imgW="482040" imgH="190080" progId="">
              <p:embed/>
            </p:oleObj>
          </a:graphicData>
        </a:graphic>
      </p:graphicFrame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0" y="33337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3324" name="Object 12"/>
          <p:cNvGraphicFramePr>
            <a:graphicFrameLocks noChangeAspect="1"/>
          </p:cNvGraphicFramePr>
          <p:nvPr/>
        </p:nvGraphicFramePr>
        <p:xfrm>
          <a:off x="1476375" y="4652963"/>
          <a:ext cx="1368425" cy="487362"/>
        </p:xfrm>
        <a:graphic>
          <a:graphicData uri="http://schemas.openxmlformats.org/presentationml/2006/ole">
            <p:oleObj spid="_x0000_s2054" r:id="rId9" imgW="533160" imgH="190080" progId="">
              <p:embed/>
            </p:oleObj>
          </a:graphicData>
        </a:graphic>
      </p:graphicFrame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0" y="33337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3326" name="Object 14"/>
          <p:cNvGraphicFramePr>
            <a:graphicFrameLocks noChangeAspect="1"/>
          </p:cNvGraphicFramePr>
          <p:nvPr/>
        </p:nvGraphicFramePr>
        <p:xfrm>
          <a:off x="3059113" y="4652963"/>
          <a:ext cx="1152525" cy="490537"/>
        </p:xfrm>
        <a:graphic>
          <a:graphicData uri="http://schemas.openxmlformats.org/presentationml/2006/ole">
            <p:oleObj spid="_x0000_s2055" r:id="rId10" imgW="444240" imgH="190080" progId="">
              <p:embed/>
            </p:oleObj>
          </a:graphicData>
        </a:graphic>
      </p:graphicFrame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0" y="33337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3328" name="Object 16"/>
          <p:cNvGraphicFramePr>
            <a:graphicFrameLocks noChangeAspect="1"/>
          </p:cNvGraphicFramePr>
          <p:nvPr/>
        </p:nvGraphicFramePr>
        <p:xfrm>
          <a:off x="900113" y="5157788"/>
          <a:ext cx="1296987" cy="439737"/>
        </p:xfrm>
        <a:graphic>
          <a:graphicData uri="http://schemas.openxmlformats.org/presentationml/2006/ole">
            <p:oleObj spid="_x0000_s2056" r:id="rId11" imgW="558720" imgH="190440" progId="">
              <p:embed/>
            </p:oleObj>
          </a:graphicData>
        </a:graphic>
      </p:graphicFrame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0" y="33337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3330" name="Object 18"/>
          <p:cNvGraphicFramePr>
            <a:graphicFrameLocks noChangeAspect="1"/>
          </p:cNvGraphicFramePr>
          <p:nvPr/>
        </p:nvGraphicFramePr>
        <p:xfrm>
          <a:off x="2411413" y="5157788"/>
          <a:ext cx="1368425" cy="407987"/>
        </p:xfrm>
        <a:graphic>
          <a:graphicData uri="http://schemas.openxmlformats.org/presentationml/2006/ole">
            <p:oleObj spid="_x0000_s2057" r:id="rId12" imgW="634680" imgH="190080" progId="">
              <p:embed/>
            </p:oleObj>
          </a:graphicData>
        </a:graphic>
      </p:graphicFrame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0" y="3205163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3332" name="Object 20"/>
          <p:cNvGraphicFramePr>
            <a:graphicFrameLocks noChangeAspect="1"/>
          </p:cNvGraphicFramePr>
          <p:nvPr/>
        </p:nvGraphicFramePr>
        <p:xfrm>
          <a:off x="323850" y="5516563"/>
          <a:ext cx="4284663" cy="1150937"/>
        </p:xfrm>
        <a:graphic>
          <a:graphicData uri="http://schemas.openxmlformats.org/presentationml/2006/ole">
            <p:oleObj spid="_x0000_s2058" r:id="rId13" imgW="1663560" imgH="444240" progId="">
              <p:embed/>
            </p:oleObj>
          </a:graphicData>
        </a:graphic>
      </p:graphicFrame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2843213" y="6524625"/>
            <a:ext cx="1584325" cy="1588"/>
          </a:xfrm>
          <a:prstGeom prst="line">
            <a:avLst/>
          </a:prstGeom>
          <a:noFill/>
          <a:ln w="507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 additive="repl">
                                        <p:cTn id="11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7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29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35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41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10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10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59" dur="10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3" dur="1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1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65" dur="1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4356100" cy="4997450"/>
          </a:xfrm>
          <a:ln/>
        </p:spPr>
        <p:txBody>
          <a:bodyPr anchor="t"/>
          <a:lstStyle/>
          <a:p>
            <a:pPr marL="342900" indent="-341313" algn="l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/>
              <a:t>   </a:t>
            </a:r>
            <a:r>
              <a:rPr lang="ru-RU" sz="2800" b="1">
                <a:latin typeface="Times New Roman" pitchFamily="16" charset="0"/>
              </a:rPr>
              <a:t>Площадь боковой поверхности усеченного конуса можно рассматривать как разность между площадями боковых поверхностей двух конусов. Поэтому развертка усеченного конуса – это часть круглого кольца.</a:t>
            </a: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68313" y="188913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 i="1">
                <a:solidFill>
                  <a:srgbClr val="008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Замечание: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1125538"/>
            <a:ext cx="4679950" cy="5732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 additive="repl">
                                        <p:cTn id="17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idx="1"/>
          </p:nvPr>
        </p:nvSpPr>
        <p:spPr>
          <a:xfrm>
            <a:off x="0" y="1457325"/>
            <a:ext cx="4427538" cy="5400675"/>
          </a:xfrm>
          <a:ln/>
        </p:spPr>
        <p:txBody>
          <a:bodyPr anchor="t"/>
          <a:lstStyle/>
          <a:p>
            <a:pPr marL="342900" indent="-341313" algn="l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dirty="0"/>
              <a:t>   </a:t>
            </a:r>
            <a:r>
              <a:rPr lang="ru-RU" sz="2800" b="1" dirty="0">
                <a:latin typeface="Times New Roman" pitchFamily="16" charset="0"/>
              </a:rPr>
              <a:t>Усеченный конус получен от вращения прямоугольной трапеции вокруг боковой стороны, перпендикулярной </a:t>
            </a:r>
            <a:r>
              <a:rPr lang="ru-RU" sz="2800" b="1" dirty="0" err="1" smtClean="0">
                <a:latin typeface="Times New Roman" pitchFamily="16" charset="0"/>
              </a:rPr>
              <a:t>основаниям.Найдите</a:t>
            </a:r>
            <a:r>
              <a:rPr lang="ru-RU" sz="2800" b="1" dirty="0" smtClean="0">
                <a:latin typeface="Times New Roman" pitchFamily="16" charset="0"/>
              </a:rPr>
              <a:t> </a:t>
            </a:r>
            <a:r>
              <a:rPr lang="ru-RU" sz="2800" b="1" dirty="0">
                <a:latin typeface="Times New Roman" pitchFamily="16" charset="0"/>
              </a:rPr>
              <a:t>площадь боковой поверхности усеченного конуса, если известны основания и боковая сторона трапеции.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908050"/>
            <a:ext cx="4716462" cy="5113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3300413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508625" y="981075"/>
            <a:ext cx="1943100" cy="720725"/>
          </a:xfrm>
          <a:prstGeom prst="rect">
            <a:avLst/>
          </a:prstGeom>
          <a:solidFill>
            <a:srgbClr val="CCFFCC"/>
          </a:solidFill>
          <a:ln w="9360">
            <a:solidFill>
              <a:srgbClr val="CCFF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3300413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5580063" y="976313"/>
          <a:ext cx="1871662" cy="673100"/>
        </p:xfrm>
        <a:graphic>
          <a:graphicData uri="http://schemas.openxmlformats.org/presentationml/2006/ole">
            <p:oleObj spid="_x0000_s3074" r:id="rId5" imgW="710640" imgH="253800" progId="">
              <p:embed/>
            </p:oleObj>
          </a:graphicData>
        </a:graphic>
      </p:graphicFrame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1403350" y="333375"/>
            <a:ext cx="1368425" cy="1295400"/>
          </a:xfrm>
          <a:prstGeom prst="ellipse">
            <a:avLst/>
          </a:prstGeom>
          <a:solidFill>
            <a:srgbClr val="CCFFFF"/>
          </a:solidFill>
          <a:ln w="9360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8800" b="1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5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9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2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4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4741863" y="188913"/>
            <a:ext cx="4402137" cy="706437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>
                <a:solidFill>
                  <a:srgbClr val="333399"/>
                </a:solidFill>
                <a:latin typeface="Times New Roman" pitchFamily="16" charset="0"/>
              </a:rPr>
              <a:t>Задача.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idx="1"/>
          </p:nvPr>
        </p:nvSpPr>
        <p:spPr>
          <a:xfrm>
            <a:off x="0" y="981075"/>
            <a:ext cx="4356100" cy="5500688"/>
          </a:xfrm>
          <a:ln/>
        </p:spPr>
        <p:txBody>
          <a:bodyPr/>
          <a:lstStyle/>
          <a:p>
            <a:pPr marL="341313" indent="-341313">
              <a:spcBef>
                <a:spcPts val="7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b="1" dirty="0" smtClean="0">
                <a:latin typeface="Times New Roman" pitchFamily="16" charset="0"/>
              </a:rPr>
              <a:t>  Радиус </a:t>
            </a:r>
            <a:r>
              <a:rPr lang="ru-RU" sz="2800" b="1" dirty="0">
                <a:latin typeface="Times New Roman" pitchFamily="16" charset="0"/>
              </a:rPr>
              <a:t>меньшего основания усеченного конуса равен 5, высота равна 6, а расстояние от центра меньшего основания до окружности большего основания равно 10. Найдите площадь </a:t>
            </a:r>
            <a:r>
              <a:rPr lang="ru-RU" sz="2800" b="1" dirty="0" smtClean="0">
                <a:latin typeface="Times New Roman" pitchFamily="16" charset="0"/>
              </a:rPr>
              <a:t>боковой поверхности </a:t>
            </a:r>
            <a:r>
              <a:rPr lang="ru-RU" sz="2800" b="1" dirty="0">
                <a:latin typeface="Times New Roman" pitchFamily="16" charset="0"/>
              </a:rPr>
              <a:t>усеченного </a:t>
            </a:r>
            <a:r>
              <a:rPr lang="ru-RU" sz="2800" b="1" dirty="0" smtClean="0">
                <a:latin typeface="Times New Roman" pitchFamily="16" charset="0"/>
              </a:rPr>
              <a:t>конуса.</a:t>
            </a:r>
            <a:endParaRPr lang="ru-RU" sz="2800" b="1" dirty="0">
              <a:latin typeface="Times New Roman" pitchFamily="16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1196975"/>
            <a:ext cx="4859337" cy="5106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6388" name="AutoShape 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172450" y="6021388"/>
            <a:ext cx="684213" cy="566737"/>
          </a:xfrm>
          <a:prstGeom prst="actionButtonForwardNext">
            <a:avLst/>
          </a:prstGeom>
          <a:solidFill>
            <a:srgbClr val="3366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 additive="repl">
                                        <p:cTn id="20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357158" y="0"/>
            <a:ext cx="8501122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Рефлексия.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чем вы познакомились на уроке?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узнали нового?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Чему научились?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285720" y="0"/>
            <a:ext cx="814393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Домашнее задание.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Стр.135-138, гл. 1, п.61-63 , 567,568(а, б),из ОБЗ подобрать задачи по теме «Конус»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</TotalTime>
  <Words>398</Words>
  <Application>Microsoft Office PowerPoint</Application>
  <PresentationFormat>Экран (4:3)</PresentationFormat>
  <Paragraphs>47</Paragraphs>
  <Slides>17</Slides>
  <Notes>14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Поток</vt:lpstr>
      <vt:lpstr>Точечный рисунок</vt:lpstr>
      <vt:lpstr>  Усеченный конус </vt:lpstr>
      <vt:lpstr>Какую фигуру мы получим, если станем вращать прямоугольную трапецию около бокового ребра, содержащего прямой угол?</vt:lpstr>
      <vt:lpstr>Слайд 3</vt:lpstr>
      <vt:lpstr>Слайд 4</vt:lpstr>
      <vt:lpstr>Усечённый конус</vt:lpstr>
      <vt:lpstr>Слайд 6</vt:lpstr>
      <vt:lpstr>Слайд 7</vt:lpstr>
      <vt:lpstr>Слайд 8</vt:lpstr>
      <vt:lpstr>Слайд 9</vt:lpstr>
      <vt:lpstr>Слайд 10</vt:lpstr>
      <vt:lpstr>Боковая поверхность усеченного конуса. Площадь боковой поверхности  усеченного конуса.</vt:lpstr>
      <vt:lpstr>Доказательство:</vt:lpstr>
      <vt:lpstr>Доказательство:</vt:lpstr>
      <vt:lpstr>Слайд 14</vt:lpstr>
      <vt:lpstr>Слайд 15</vt:lpstr>
      <vt:lpstr>Задача.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Усеченный конус </dc:title>
  <dc:creator>Admin</dc:creator>
  <cp:lastModifiedBy>Admin</cp:lastModifiedBy>
  <cp:revision>11</cp:revision>
  <dcterms:created xsi:type="dcterms:W3CDTF">2016-08-26T09:36:41Z</dcterms:created>
  <dcterms:modified xsi:type="dcterms:W3CDTF">2016-08-26T11:20:50Z</dcterms:modified>
</cp:coreProperties>
</file>